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6" r:id="rId2"/>
    <p:sldId id="275" r:id="rId3"/>
    <p:sldId id="283" r:id="rId4"/>
    <p:sldId id="276" r:id="rId5"/>
    <p:sldId id="278" r:id="rId6"/>
    <p:sldId id="291" r:id="rId7"/>
    <p:sldId id="292" r:id="rId8"/>
    <p:sldId id="293" r:id="rId9"/>
    <p:sldId id="294" r:id="rId10"/>
    <p:sldId id="295" r:id="rId11"/>
    <p:sldId id="296" r:id="rId12"/>
    <p:sldId id="298" r:id="rId13"/>
    <p:sldId id="297" r:id="rId14"/>
    <p:sldId id="299" r:id="rId15"/>
    <p:sldId id="300" r:id="rId16"/>
    <p:sldId id="301" r:id="rId17"/>
    <p:sldId id="302" r:id="rId18"/>
    <p:sldId id="303" r:id="rId19"/>
    <p:sldId id="304" r:id="rId20"/>
    <p:sldId id="274" r:id="rId21"/>
  </p:sldIdLst>
  <p:sldSz cx="12192000" cy="6858000"/>
  <p:notesSz cx="6858000" cy="9144000"/>
  <p:embeddedFontLst>
    <p:embeddedFont>
      <p:font typeface="Aharoni" panose="02010803020104030203" pitchFamily="2" charset="-79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4546A"/>
    <a:srgbClr val="5B6176"/>
    <a:srgbClr val="F3F3F3"/>
    <a:srgbClr val="9437FF"/>
    <a:srgbClr val="D0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7" autoAdjust="0"/>
    <p:restoredTop sz="94651"/>
  </p:normalViewPr>
  <p:slideViewPr>
    <p:cSldViewPr snapToGrid="0">
      <p:cViewPr varScale="1">
        <p:scale>
          <a:sx n="82" d="100"/>
          <a:sy n="82" d="100"/>
        </p:scale>
        <p:origin x="104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8C8FA-9889-F948-8060-1D298F19E729}" type="datetimeFigureOut">
              <a:rPr kumimoji="1" lang="x-none" altLang="en-US" smtClean="0"/>
              <a:t>2021-08-08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C851A-A099-3A48-BB9F-4060F510694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1093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9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2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2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5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7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2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5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059919" y="1939066"/>
            <a:ext cx="4074432" cy="3056618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000" b="1" i="1" kern="0" dirty="0">
              <a:solidFill>
                <a:srgbClr val="5B6176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5B6176"/>
                </a:solidFill>
              </a:rPr>
              <a:t>동전 인식 프로그램</a:t>
            </a:r>
            <a:endParaRPr lang="en-US" altLang="ko-KR" sz="2800" b="1" i="1" kern="0" dirty="0">
              <a:solidFill>
                <a:srgbClr val="5B6176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9918" y="1547180"/>
            <a:ext cx="4074433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200" b="1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23210" y="117212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32789" y="1172126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42368" y="1172125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229" y="255666"/>
            <a:ext cx="1698625" cy="54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898" y="2125160"/>
            <a:ext cx="1162050" cy="143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62DEFC-F1CF-44D9-8462-E6925B232B95}"/>
              </a:ext>
            </a:extLst>
          </p:cNvPr>
          <p:cNvSpPr/>
          <p:nvPr/>
        </p:nvSpPr>
        <p:spPr>
          <a:xfrm>
            <a:off x="3355185" y="4402075"/>
            <a:ext cx="554752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/>
                </a:solidFill>
              </a:rPr>
              <a:t>4</a:t>
            </a:r>
            <a:r>
              <a:rPr lang="ko-KR" altLang="en-US" b="1" dirty="0">
                <a:solidFill>
                  <a:srgbClr val="44546A"/>
                </a:solidFill>
              </a:rPr>
              <a:t>조 </a:t>
            </a:r>
            <a:r>
              <a:rPr lang="ko-KR" altLang="en-US" b="1" dirty="0" err="1">
                <a:solidFill>
                  <a:srgbClr val="44546A"/>
                </a:solidFill>
              </a:rPr>
              <a:t>장연식</a:t>
            </a:r>
            <a:endParaRPr lang="ko-KR" altLang="en-US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665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1.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동전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본문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(</a:t>
            </a:r>
            <a:r>
              <a:rPr lang="ko-KR" altLang="en-US" sz="2000" b="1" i="1" kern="0" dirty="0" err="1">
                <a:solidFill>
                  <a:srgbClr val="5B6176"/>
                </a:solidFill>
              </a:rPr>
              <a:t>그룹핑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)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205282" y="1726002"/>
            <a:ext cx="483347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색상에 따른 분류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색상값에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가중치를 부여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반지름 크기에 따른 분류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동전캡처시스템에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의해 가능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동전 종류 결정 및 집계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조건에 따른 동전 종류를 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리스트화 후 매칭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167C34-DF78-4D13-8FAD-C8F9627F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798" y="2347912"/>
            <a:ext cx="5648325" cy="2162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4DB70E-A160-469D-AA29-F8D401A9E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365" y="2664153"/>
            <a:ext cx="6587189" cy="1529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77802F-1538-4C5A-9D65-18E131C9B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733" y="2166415"/>
            <a:ext cx="6799821" cy="262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3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1.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동전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본문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(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출력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)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205282" y="1726002"/>
            <a:ext cx="48334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동전별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개수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총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금액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동전별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다른 색상의 원 그리기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Contour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순서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, 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반지름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, 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금액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en-US" altLang="ko-KR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put_string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은 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cv2.putText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를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이용한 정의함수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-ch04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참조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D6C2B4-5BA2-444B-92D5-7A57D425D05C}"/>
              </a:ext>
            </a:extLst>
          </p:cNvPr>
          <p:cNvSpPr/>
          <p:nvPr/>
        </p:nvSpPr>
        <p:spPr>
          <a:xfrm>
            <a:off x="6109139" y="3001416"/>
            <a:ext cx="4833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시연하기</a:t>
            </a:r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FD1CF2-48CD-4B3C-B62C-3C88C76BD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151" y="1603689"/>
            <a:ext cx="6630946" cy="38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8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1.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동전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한계점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763516" y="1977933"/>
            <a:ext cx="1057284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동전 캡처 시스템 </a:t>
            </a:r>
            <a:r>
              <a:rPr lang="en-US" altLang="ko-KR" sz="2800" b="1" dirty="0">
                <a:solidFill>
                  <a:srgbClr val="5B6176"/>
                </a:solidFill>
                <a:cs typeface="Aharoni" panose="02010803020104030203" pitchFamily="2" charset="-79"/>
              </a:rPr>
              <a:t>-&gt; </a:t>
            </a:r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크기 일정</a:t>
            </a:r>
            <a:endParaRPr lang="en-US" altLang="ko-KR" sz="28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8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동전의 노후화</a:t>
            </a:r>
            <a:r>
              <a:rPr lang="en-US" altLang="ko-KR" sz="2800" b="1" dirty="0">
                <a:solidFill>
                  <a:srgbClr val="5B6176"/>
                </a:solidFill>
                <a:cs typeface="Aharoni" panose="02010803020104030203" pitchFamily="2" charset="-79"/>
              </a:rPr>
              <a:t>, </a:t>
            </a:r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색 변질</a:t>
            </a:r>
            <a:endParaRPr lang="en-US" altLang="ko-KR" sz="28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8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동전이 겹쳐져 있을 시</a:t>
            </a:r>
            <a:endParaRPr lang="en-US" altLang="ko-KR" sz="28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33533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2.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지폐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-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개요</a:t>
            </a:r>
            <a:endParaRPr lang="en-US" altLang="ko-KR" sz="4800" b="1" dirty="0"/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DC9F94-04DC-4D49-8C06-93BEAE0D9409}"/>
              </a:ext>
            </a:extLst>
          </p:cNvPr>
          <p:cNvSpPr/>
          <p:nvPr/>
        </p:nvSpPr>
        <p:spPr>
          <a:xfrm>
            <a:off x="450213" y="9534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CAEDD4-B015-2645-96B2-FA8CE1BFB154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1111586" y="1737433"/>
            <a:ext cx="483347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동전 인식 프로그램의 한계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kNN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알고리즘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동전 숫자 판별 어려움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자동차 번호판 검출 프로그램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SVM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제외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(train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어려움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23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5FFF1BA-24AD-485B-A58E-38D883D97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40" y="2465128"/>
            <a:ext cx="1574119" cy="16603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5838C0-AF61-4B74-8599-CF17686CC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661" y="1933575"/>
            <a:ext cx="3952875" cy="29908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12AFEE-1749-4ECD-A350-9C5B1221D3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35" y="1808341"/>
            <a:ext cx="4154779" cy="31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2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F8232A-81FC-8444-BFAA-6D1D6F1379BF}"/>
              </a:ext>
            </a:extLst>
          </p:cNvPr>
          <p:cNvSpPr/>
          <p:nvPr/>
        </p:nvSpPr>
        <p:spPr>
          <a:xfrm>
            <a:off x="449943" y="9261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2.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지폐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-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구성</a:t>
            </a:r>
            <a:endParaRPr lang="en-US" altLang="ko-KR" sz="4800" b="1" dirty="0"/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1" name="직선 연결선 17">
            <a:extLst>
              <a:ext uri="{FF2B5EF4-FFF2-40B4-BE49-F238E27FC236}">
                <a16:creationId xmlns:a16="http://schemas.microsoft.com/office/drawing/2014/main" id="{C18F3E55-AFCF-4B45-97F5-7A31E673BF3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30FE9E-EC34-4609-A1F7-5BB9652E881F}"/>
              </a:ext>
            </a:extLst>
          </p:cNvPr>
          <p:cNvSpPr/>
          <p:nvPr/>
        </p:nvSpPr>
        <p:spPr>
          <a:xfrm>
            <a:off x="819476" y="1726002"/>
            <a:ext cx="483347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지폐 영상 입력 및 </a:t>
            </a:r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전처리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숫자부분 후보영역 검색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후보영역 영상 생성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kNN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분류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, 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문자 출력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7EA8E93A-0578-4849-B03A-E6C8A1BE36C8}"/>
              </a:ext>
            </a:extLst>
          </p:cNvPr>
          <p:cNvSpPr/>
          <p:nvPr/>
        </p:nvSpPr>
        <p:spPr>
          <a:xfrm>
            <a:off x="2998920" y="2286000"/>
            <a:ext cx="373224" cy="438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DD319346-4554-46BE-86B9-E1FD2D72BF07}"/>
              </a:ext>
            </a:extLst>
          </p:cNvPr>
          <p:cNvSpPr/>
          <p:nvPr/>
        </p:nvSpPr>
        <p:spPr>
          <a:xfrm>
            <a:off x="2998920" y="3395732"/>
            <a:ext cx="373224" cy="438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2C3DB92B-E981-42CE-9522-6310D827FC3F}"/>
              </a:ext>
            </a:extLst>
          </p:cNvPr>
          <p:cNvSpPr/>
          <p:nvPr/>
        </p:nvSpPr>
        <p:spPr>
          <a:xfrm>
            <a:off x="2998920" y="4449866"/>
            <a:ext cx="373224" cy="438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4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2.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지폐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본문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(</a:t>
            </a:r>
            <a:r>
              <a:rPr lang="ko-KR" altLang="en-US" sz="2000" b="1" i="1" kern="0" dirty="0" err="1">
                <a:solidFill>
                  <a:srgbClr val="5B6176"/>
                </a:solidFill>
              </a:rPr>
              <a:t>전처리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)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0" y="1726002"/>
            <a:ext cx="483347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cv2.cvtColor</a:t>
            </a: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cv2.GaussianBlur</a:t>
            </a: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cv2.Sobel</a:t>
            </a: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cv2.threshold</a:t>
            </a: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cv2.dilate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원하는 영역을 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contour</a:t>
            </a: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할 수 있게 선택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6A3131-26E3-4B94-A91E-81F9F041D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124" y="2115178"/>
            <a:ext cx="6020578" cy="28008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078675-C440-4B45-BC62-26CE737B8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184" y="1504977"/>
            <a:ext cx="5498457" cy="4325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320CB5-17FD-4990-BC98-F4CEC322A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184" y="1515833"/>
            <a:ext cx="5449939" cy="435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4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2.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지폐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본문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(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후보영역 검색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)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0" y="1726002"/>
            <a:ext cx="48334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cv2.finContours</a:t>
            </a: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cv2.minAreaRect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후보 영역 판단 기준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원하는 후보를 추려낼 수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있게 조건을 </a:t>
            </a:r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만듬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BF1974-D76F-45B2-812D-A4CD7DBE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890" y="1725985"/>
            <a:ext cx="6392812" cy="33165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B113F4-5F10-44C7-848E-2D123DD2E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203" y="1445640"/>
            <a:ext cx="5105341" cy="402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2.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지폐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본문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(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후보영역 생성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)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0" y="1726002"/>
            <a:ext cx="483347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회전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X</a:t>
            </a: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이미지를 오른쪽으로 이동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(cv2.warpAffine)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후보영역 가져오기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(cv2.getRectSubPix)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후보영역 중 첫번째 선택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(SVM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제외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,</a:t>
            </a: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contour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순서 고려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D6D199-B709-4F19-963C-603520598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700" y="1905425"/>
            <a:ext cx="7513357" cy="27496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991B77-C3E3-47CA-859B-690B25545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91" y="2982039"/>
            <a:ext cx="14382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2.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지폐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본문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(</a:t>
            </a:r>
            <a:r>
              <a:rPr lang="en-US" altLang="ko-KR" sz="2000" b="1" i="1" kern="0" dirty="0" err="1">
                <a:solidFill>
                  <a:srgbClr val="5B6176"/>
                </a:solidFill>
              </a:rPr>
              <a:t>kNN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분류 문자출력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)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0" y="1726002"/>
            <a:ext cx="483347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곽원일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조원의 도움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숫자를 인식하는 </a:t>
            </a:r>
            <a:r>
              <a:rPr lang="en-US" altLang="ko-KR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kNN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소스코드를 공유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최종 선택된 후보영역을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kNN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을 통해 숫자분류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출력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0DB3F8-08EB-4DEB-826C-F26FA96594D5}"/>
              </a:ext>
            </a:extLst>
          </p:cNvPr>
          <p:cNvSpPr/>
          <p:nvPr/>
        </p:nvSpPr>
        <p:spPr>
          <a:xfrm>
            <a:off x="6109139" y="3001416"/>
            <a:ext cx="4833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시연하기</a:t>
            </a:r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1B3BC2-FF47-4057-BE18-066C6A793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880" y="2638898"/>
            <a:ext cx="5425830" cy="15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8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2.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지폐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한계점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763516" y="1977933"/>
            <a:ext cx="105728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지폐 사진 크기 일정</a:t>
            </a:r>
            <a:endParaRPr lang="en-US" altLang="ko-KR" sz="28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8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지폐 숫자부분 후보영역 선택 미스</a:t>
            </a:r>
            <a:endParaRPr lang="en-US" altLang="ko-KR" sz="28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8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배경에 그림 있는 부분</a:t>
            </a:r>
            <a:r>
              <a:rPr lang="en-US" altLang="ko-KR" sz="28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한글</a:t>
            </a:r>
            <a:r>
              <a:rPr lang="en-US" altLang="ko-KR" sz="28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의 인식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986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Contents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DC9F94-04DC-4D49-8C06-93BEAE0D9409}"/>
              </a:ext>
            </a:extLst>
          </p:cNvPr>
          <p:cNvSpPr/>
          <p:nvPr/>
        </p:nvSpPr>
        <p:spPr>
          <a:xfrm>
            <a:off x="459544" y="9534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473075" y="1107129"/>
            <a:ext cx="11304577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44546A"/>
                </a:solidFill>
              </a:rPr>
              <a:t>목차</a:t>
            </a:r>
            <a:endParaRPr lang="ko-KR" altLang="en-US" sz="4000" dirty="0">
              <a:solidFill>
                <a:srgbClr val="44546A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CAEDD4-B015-2645-96B2-FA8CE1BFB154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640C7F-0887-3741-BE12-1BA767C10B7A}"/>
              </a:ext>
            </a:extLst>
          </p:cNvPr>
          <p:cNvSpPr/>
          <p:nvPr/>
        </p:nvSpPr>
        <p:spPr>
          <a:xfrm>
            <a:off x="1855651" y="2234178"/>
            <a:ext cx="5646057" cy="3344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rgbClr val="44546A"/>
                </a:solidFill>
              </a:rPr>
              <a:t>동전 인식 프로그램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44546A"/>
                </a:solidFill>
              </a:rPr>
              <a:t>개요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44546A"/>
                </a:solidFill>
              </a:rPr>
              <a:t>전체 구성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44546A"/>
                </a:solidFill>
              </a:rPr>
              <a:t>본문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44546A"/>
                </a:solidFill>
              </a:rPr>
              <a:t>한계점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b="1" dirty="0">
              <a:solidFill>
                <a:srgbClr val="44546A"/>
              </a:solidFill>
            </a:endParaRPr>
          </a:p>
        </p:txBody>
      </p:sp>
      <p:pic>
        <p:nvPicPr>
          <p:cNvPr id="22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3EE777-3C70-480C-8C53-68D6B6F7AE7F}"/>
              </a:ext>
            </a:extLst>
          </p:cNvPr>
          <p:cNvSpPr/>
          <p:nvPr/>
        </p:nvSpPr>
        <p:spPr>
          <a:xfrm>
            <a:off x="7003673" y="2234177"/>
            <a:ext cx="5646057" cy="3344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4546A"/>
                </a:solidFill>
              </a:rPr>
              <a:t>2. </a:t>
            </a:r>
            <a:r>
              <a:rPr lang="ko-KR" altLang="en-US" sz="2400" b="1" dirty="0">
                <a:solidFill>
                  <a:srgbClr val="44546A"/>
                </a:solidFill>
              </a:rPr>
              <a:t>지폐 인식 프로그램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44546A"/>
                </a:solidFill>
              </a:rPr>
              <a:t>개요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44546A"/>
                </a:solidFill>
              </a:rPr>
              <a:t>전체 구성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44546A"/>
                </a:solidFill>
              </a:rPr>
              <a:t>본문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44546A"/>
                </a:solidFill>
              </a:rPr>
              <a:t>한계점</a:t>
            </a:r>
            <a:endParaRPr lang="en-US" altLang="ko-KR" sz="2400" b="1" dirty="0">
              <a:solidFill>
                <a:srgbClr val="44546A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47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059919" y="1939066"/>
            <a:ext cx="4074432" cy="3056618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000" b="1" i="1" kern="0" dirty="0">
              <a:solidFill>
                <a:srgbClr val="5B6176"/>
              </a:solidFill>
            </a:endParaRPr>
          </a:p>
          <a:p>
            <a:pPr lvl="0"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srgbClr val="5B6176"/>
              </a:solidFill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5B6176"/>
                </a:solidFill>
              </a:rPr>
              <a:t>THANK YOU !</a:t>
            </a:r>
          </a:p>
          <a:p>
            <a:pPr lvl="0" algn="ctr" latinLnBrk="0">
              <a:lnSpc>
                <a:spcPct val="150000"/>
              </a:lnSpc>
              <a:defRPr/>
            </a:pPr>
            <a:r>
              <a:rPr lang="ko-KR" altLang="en-US" b="1" i="1" kern="0" dirty="0" err="1">
                <a:solidFill>
                  <a:srgbClr val="5B6176"/>
                </a:solidFill>
              </a:rPr>
              <a:t>경청해주셔서</a:t>
            </a:r>
            <a:r>
              <a:rPr lang="ko-KR" altLang="en-US" b="1" i="1" kern="0" dirty="0">
                <a:solidFill>
                  <a:srgbClr val="5B6176"/>
                </a:solidFill>
              </a:rPr>
              <a:t> 감사합니다</a:t>
            </a:r>
            <a:r>
              <a:rPr lang="en-US" altLang="ko-KR" b="1" i="1" kern="0" dirty="0">
                <a:solidFill>
                  <a:srgbClr val="5B6176"/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059918" y="1547180"/>
            <a:ext cx="4074433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srgbClr val="5B6176"/>
                </a:solidFill>
              </a:rPr>
              <a:t>OpenCV</a:t>
            </a:r>
            <a:r>
              <a:rPr lang="ko-KR" altLang="en-US" sz="1200" b="1" kern="0" dirty="0">
                <a:solidFill>
                  <a:srgbClr val="5B6176"/>
                </a:solidFill>
              </a:rPr>
              <a:t> 미니 프로젝트</a:t>
            </a:r>
            <a:endParaRPr lang="en-US" altLang="ko-KR" sz="1200" b="1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23210" y="117212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32789" y="1172126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42368" y="1172125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229" y="255666"/>
            <a:ext cx="1698625" cy="54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898" y="2125160"/>
            <a:ext cx="1162050" cy="143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19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1.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동전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-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개요</a:t>
            </a:r>
            <a:endParaRPr lang="en-US" altLang="ko-KR" sz="4800" b="1" dirty="0"/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DC9F94-04DC-4D49-8C06-93BEAE0D9409}"/>
              </a:ext>
            </a:extLst>
          </p:cNvPr>
          <p:cNvSpPr/>
          <p:nvPr/>
        </p:nvSpPr>
        <p:spPr>
          <a:xfrm>
            <a:off x="459544" y="9534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CAEDD4-B015-2645-96B2-FA8CE1BFB154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7F02A0-3B68-7445-9BE5-57B9DA4ED787}"/>
              </a:ext>
            </a:extLst>
          </p:cNvPr>
          <p:cNvSpPr/>
          <p:nvPr/>
        </p:nvSpPr>
        <p:spPr>
          <a:xfrm>
            <a:off x="1111586" y="1737433"/>
            <a:ext cx="483347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동전 캡처 시스템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캡처된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동전 이미지 파일로 제공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OpenCV 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라이브러리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동전 분류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크기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, 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색상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모든 동전 금액 계산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23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94F289-E243-4952-9F23-0525554E7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943" y="1411362"/>
            <a:ext cx="5315532" cy="44765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134B71-83F8-425A-A5D4-8C9599AD2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969" y="2002558"/>
            <a:ext cx="3838575" cy="3086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F1B941-E3F3-488E-9AEB-18F46985F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716" y="2531384"/>
            <a:ext cx="3095625" cy="2533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FB9870-ED35-4EA9-87CD-B26E05652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748" y="2634384"/>
            <a:ext cx="4388704" cy="217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1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F8232A-81FC-8444-BFAA-6D1D6F1379BF}"/>
              </a:ext>
            </a:extLst>
          </p:cNvPr>
          <p:cNvSpPr/>
          <p:nvPr/>
        </p:nvSpPr>
        <p:spPr>
          <a:xfrm>
            <a:off x="449943" y="926109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1.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동전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-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구성</a:t>
            </a:r>
            <a:endParaRPr lang="en-US" altLang="ko-KR" sz="4800" b="1" dirty="0"/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1" name="직선 연결선 17">
            <a:extLst>
              <a:ext uri="{FF2B5EF4-FFF2-40B4-BE49-F238E27FC236}">
                <a16:creationId xmlns:a16="http://schemas.microsoft.com/office/drawing/2014/main" id="{C18F3E55-AFCF-4B45-97F5-7A31E673BF3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9D2574-7B7A-41D7-8688-6CA31FE99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618" y="2186687"/>
            <a:ext cx="5740609" cy="254366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30FE9E-EC34-4609-A1F7-5BB9652E881F}"/>
              </a:ext>
            </a:extLst>
          </p:cNvPr>
          <p:cNvSpPr/>
          <p:nvPr/>
        </p:nvSpPr>
        <p:spPr>
          <a:xfrm>
            <a:off x="810145" y="1726002"/>
            <a:ext cx="483347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전처리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및 동전 객체 검출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동전 색상 히스토그램 계산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동전 그룹 분류 및 종류 결정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동전 금액 계산 및 출력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7EA8E93A-0578-4849-B03A-E6C8A1BE36C8}"/>
              </a:ext>
            </a:extLst>
          </p:cNvPr>
          <p:cNvSpPr/>
          <p:nvPr/>
        </p:nvSpPr>
        <p:spPr>
          <a:xfrm>
            <a:off x="2998920" y="2286000"/>
            <a:ext cx="373224" cy="438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DD319346-4554-46BE-86B9-E1FD2D72BF07}"/>
              </a:ext>
            </a:extLst>
          </p:cNvPr>
          <p:cNvSpPr/>
          <p:nvPr/>
        </p:nvSpPr>
        <p:spPr>
          <a:xfrm>
            <a:off x="2998920" y="3395732"/>
            <a:ext cx="373224" cy="438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2C3DB92B-E981-42CE-9522-6310D827FC3F}"/>
              </a:ext>
            </a:extLst>
          </p:cNvPr>
          <p:cNvSpPr/>
          <p:nvPr/>
        </p:nvSpPr>
        <p:spPr>
          <a:xfrm>
            <a:off x="2998920" y="4449866"/>
            <a:ext cx="373224" cy="438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9E028B-DB8C-4274-BAB2-81EC45FF9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522" y="2010038"/>
            <a:ext cx="4114800" cy="3209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94386F-CD48-4BA3-BED8-30499DD52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820" y="1654083"/>
            <a:ext cx="5250753" cy="42954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45BD79-D9C1-443F-802E-B4E5F46F0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438" y="1769726"/>
            <a:ext cx="4619702" cy="36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4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1.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동전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본문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(</a:t>
            </a:r>
            <a:r>
              <a:rPr lang="ko-KR" altLang="en-US" sz="2000" b="1" i="1" kern="0" dirty="0" err="1">
                <a:solidFill>
                  <a:srgbClr val="5B6176"/>
                </a:solidFill>
              </a:rPr>
              <a:t>전처리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)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0" y="1726002"/>
            <a:ext cx="483347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명암도 영상 변환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en-US" altLang="ko-KR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cvtColor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가우시안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블러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en-US" altLang="ko-KR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GaussianBlur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이진화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(threshold)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모폴로지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연산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en-US" altLang="ko-KR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morphologyEX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4057B0-B593-444A-9CED-EDE0663BA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387" y="1778794"/>
            <a:ext cx="6813687" cy="35336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04B7D0-9753-4E88-B966-CAA6A5CC7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402" y="1545577"/>
            <a:ext cx="4971622" cy="39841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E5D8CE-F134-48C2-8EE3-E4C5AED479CE}"/>
              </a:ext>
            </a:extLst>
          </p:cNvPr>
          <p:cNvSpPr/>
          <p:nvPr/>
        </p:nvSpPr>
        <p:spPr>
          <a:xfrm>
            <a:off x="6904653" y="3918857"/>
            <a:ext cx="410547" cy="401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5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1.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동전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본문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(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객체 검출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)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0" y="1726002"/>
            <a:ext cx="483347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윤곽 따기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(cv2.findContours)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윤곽 감싸는 원 검출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(cv2.minEnclosingCircle)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반지름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25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이상 원 저장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(center, radius 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형태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9B5EE-6E09-450C-BB30-74D253AF8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855" y="2053350"/>
            <a:ext cx="6465847" cy="26586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BBEB101-45D6-4D4E-937D-D6638F0FC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400" y="1777688"/>
            <a:ext cx="41243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9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1.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동전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본문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(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개별 동전 이미지 만들기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)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0" y="1726002"/>
            <a:ext cx="483347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마스크 만들기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en-US" altLang="ko-KR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np.zeros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, cv2.circle)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원본 이미지 따오기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(cv2.getRectSubpix)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마스킹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처리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(cv2.bitwise_and)</a:t>
            </a: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E01972-2D41-4FEF-967E-A052A5F7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281" y="2247900"/>
            <a:ext cx="6466421" cy="21468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A8DE0D-38B1-43C4-9116-ED96A72F7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228" y="1837856"/>
            <a:ext cx="6688474" cy="31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1.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동전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본문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(HSV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히스토그램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)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205282" y="1726002"/>
            <a:ext cx="483347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히스토그램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이미지 분석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HSV</a:t>
            </a: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(H: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색상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, S: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채도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, V: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명도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정규화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400" b="1" dirty="0" err="1">
                <a:solidFill>
                  <a:srgbClr val="5B6176"/>
                </a:solidFill>
                <a:cs typeface="Aharoni" panose="02010803020104030203" pitchFamily="2" charset="-79"/>
              </a:rPr>
              <a:t>픽셀값을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 고르게 퍼트림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)</a:t>
            </a: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407D2-39F6-44A1-BC9F-1984B1851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84" y="1446007"/>
            <a:ext cx="4613160" cy="4551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93BCC8-FC59-4EEB-B8F7-B0C5FC55A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847" y="2095736"/>
            <a:ext cx="6060855" cy="27966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B29F0A-00C5-4E90-9C44-1F5733D57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680" y="2787599"/>
            <a:ext cx="6965731" cy="13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1002073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1.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동전 인식 프로그램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–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본문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(HSV 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히스토그램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)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1871" y="140963"/>
            <a:ext cx="3436809" cy="221456"/>
            <a:chOff x="637120" y="133819"/>
            <a:chExt cx="3436809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en-US" altLang="ko-KR" sz="900" kern="0" dirty="0">
                  <a:solidFill>
                    <a:srgbClr val="FF6600"/>
                  </a:solidFill>
                </a:rPr>
                <a:t>JAVA</a:t>
              </a:r>
              <a:r>
                <a:rPr lang="ko-KR" altLang="en-US" sz="900" kern="0" dirty="0">
                  <a:solidFill>
                    <a:srgbClr val="FF6600"/>
                  </a:solidFill>
                </a:rPr>
                <a:t> </a:t>
              </a:r>
              <a:r>
                <a:rPr lang="en-US" altLang="ko-KR" sz="900" kern="0" dirty="0">
                  <a:solidFill>
                    <a:srgbClr val="FF6600"/>
                  </a:solidFill>
                </a:rPr>
                <a:t>212_Deep Running A</a:t>
              </a:r>
              <a:endParaRPr lang="ko-KR" altLang="en-US" sz="4800" kern="0" dirty="0">
                <a:solidFill>
                  <a:srgbClr val="FF66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37120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17">
            <a:extLst>
              <a:ext uri="{FF2B5EF4-FFF2-40B4-BE49-F238E27FC236}">
                <a16:creationId xmlns:a16="http://schemas.microsoft.com/office/drawing/2014/main" id="{1BA7F90B-F31E-1845-B533-22979C4C05CC}"/>
              </a:ext>
            </a:extLst>
          </p:cNvPr>
          <p:cNvCxnSpPr>
            <a:cxnSpLocks/>
          </p:cNvCxnSpPr>
          <p:nvPr/>
        </p:nvCxnSpPr>
        <p:spPr>
          <a:xfrm>
            <a:off x="3528323" y="251691"/>
            <a:ext cx="6950701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 descr="C:\Users\one1e\Downloads\432343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40" y="-2"/>
            <a:ext cx="1323566" cy="4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one1e\Downloads\312312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604123"/>
            <a:ext cx="279666" cy="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DC3D39-6E55-4416-AB3A-13B23EB519FA}"/>
              </a:ext>
            </a:extLst>
          </p:cNvPr>
          <p:cNvSpPr/>
          <p:nvPr/>
        </p:nvSpPr>
        <p:spPr>
          <a:xfrm>
            <a:off x="205282" y="1726002"/>
            <a:ext cx="483347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동전이미지의 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H: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색상 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히스토그램 계산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(cv2.cvtColor, cv2.calcHist)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팔레트 만들기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막대의 색상</a:t>
            </a:r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, S:255, V:255)</a:t>
            </a:r>
          </a:p>
          <a:p>
            <a:pPr algn="ctr"/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dirty="0">
                <a:solidFill>
                  <a:srgbClr val="5B6176"/>
                </a:solidFill>
                <a:cs typeface="Aharoni" panose="02010803020104030203" pitchFamily="2" charset="-79"/>
              </a:rPr>
              <a:t>정규화 및 사각형 그리기</a:t>
            </a:r>
            <a:endParaRPr lang="en-US" altLang="ko-KR" sz="2400" b="1" dirty="0">
              <a:solidFill>
                <a:srgbClr val="5B6176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400" b="1" dirty="0">
                <a:solidFill>
                  <a:srgbClr val="5B6176"/>
                </a:solidFill>
                <a:cs typeface="Aharoni" panose="02010803020104030203" pitchFamily="2" charset="-79"/>
              </a:rPr>
              <a:t>(cv2.normalize, cv2.rectangle)</a:t>
            </a:r>
          </a:p>
          <a:p>
            <a:pPr algn="ctr"/>
            <a:r>
              <a:rPr lang="ko-KR" altLang="en-US" sz="2800" b="1" dirty="0">
                <a:solidFill>
                  <a:srgbClr val="5B6176"/>
                </a:solidFill>
                <a:cs typeface="Aharoni" panose="02010803020104030203" pitchFamily="2" charset="-79"/>
              </a:rPr>
              <a:t> </a:t>
            </a:r>
            <a:endParaRPr lang="en-US" altLang="ko-KR" sz="300" b="1" dirty="0">
              <a:solidFill>
                <a:srgbClr val="5B6176"/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69A986-9976-4DFB-B305-EB7DD9550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137" y="2706299"/>
            <a:ext cx="7198920" cy="13118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BD1E1B-CC45-43E9-8A34-825CA5DB4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137" y="2555922"/>
            <a:ext cx="7198920" cy="16126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563BA3-1FC1-49F3-875D-812A9FA7E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306" y="2128489"/>
            <a:ext cx="6690582" cy="26010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51A0358-3678-4283-B0A8-1FB1232CB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7945" y="1501873"/>
            <a:ext cx="5250753" cy="42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8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721</Words>
  <Application>Microsoft Office PowerPoint</Application>
  <PresentationFormat>와이드스크린</PresentationFormat>
  <Paragraphs>214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Calibri</vt:lpstr>
      <vt:lpstr>Aharoni</vt:lpstr>
      <vt:lpstr>Arial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jysi</cp:lastModifiedBy>
  <cp:revision>183</cp:revision>
  <dcterms:created xsi:type="dcterms:W3CDTF">2021-04-05T15:03:00Z</dcterms:created>
  <dcterms:modified xsi:type="dcterms:W3CDTF">2021-08-08T07:05:59Z</dcterms:modified>
</cp:coreProperties>
</file>